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33" r:id="rId1"/>
  </p:sldMasterIdLst>
  <p:notesMasterIdLst>
    <p:notesMasterId r:id="rId41"/>
  </p:notesMasterIdLst>
  <p:sldIdLst>
    <p:sldId id="267" r:id="rId2"/>
    <p:sldId id="269" r:id="rId3"/>
    <p:sldId id="268" r:id="rId4"/>
    <p:sldId id="299" r:id="rId5"/>
    <p:sldId id="300" r:id="rId6"/>
    <p:sldId id="301" r:id="rId7"/>
    <p:sldId id="288" r:id="rId8"/>
    <p:sldId id="290" r:id="rId9"/>
    <p:sldId id="323" r:id="rId10"/>
    <p:sldId id="307" r:id="rId11"/>
    <p:sldId id="332" r:id="rId12"/>
    <p:sldId id="325" r:id="rId13"/>
    <p:sldId id="333" r:id="rId14"/>
    <p:sldId id="334" r:id="rId15"/>
    <p:sldId id="302" r:id="rId16"/>
    <p:sldId id="305" r:id="rId17"/>
    <p:sldId id="335" r:id="rId18"/>
    <p:sldId id="336" r:id="rId19"/>
    <p:sldId id="337" r:id="rId20"/>
    <p:sldId id="326" r:id="rId21"/>
    <p:sldId id="327" r:id="rId22"/>
    <p:sldId id="328" r:id="rId23"/>
    <p:sldId id="329" r:id="rId24"/>
    <p:sldId id="331" r:id="rId25"/>
    <p:sldId id="330" r:id="rId26"/>
    <p:sldId id="283" r:id="rId27"/>
    <p:sldId id="315" r:id="rId28"/>
    <p:sldId id="314" r:id="rId29"/>
    <p:sldId id="316" r:id="rId30"/>
    <p:sldId id="319" r:id="rId31"/>
    <p:sldId id="320" r:id="rId32"/>
    <p:sldId id="284" r:id="rId33"/>
    <p:sldId id="317" r:id="rId34"/>
    <p:sldId id="308" r:id="rId35"/>
    <p:sldId id="322" r:id="rId36"/>
    <p:sldId id="282" r:id="rId37"/>
    <p:sldId id="321" r:id="rId38"/>
    <p:sldId id="324" r:id="rId39"/>
    <p:sldId id="27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0" autoAdjust="0"/>
    <p:restoredTop sz="93923" autoAdjust="0"/>
  </p:normalViewPr>
  <p:slideViewPr>
    <p:cSldViewPr snapToGrid="0">
      <p:cViewPr varScale="1">
        <p:scale>
          <a:sx n="66" d="100"/>
          <a:sy n="66" d="100"/>
        </p:scale>
        <p:origin x="7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F861E-3C59-4235-9924-AE3FDF166F3F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C5233-3CBA-4E20-A317-4FB9B1C96074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08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C5233-3CBA-4E20-A317-4FB9B1C96074}" type="slidenum">
              <a:rPr lang="es-AR" smtClean="0"/>
              <a:pPr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670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3E41C7-C0FB-4283-8821-79FB890C1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" y="4581525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887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700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347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333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067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8065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5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5BAB47-52C5-4418-98C7-5ABDFBAB22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131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17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531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29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59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717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7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231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D4168E-E6F0-4E6D-9E98-0FBF44047F1D}" type="datetimeFigureOut">
              <a:rPr lang="es-AR" smtClean="0"/>
              <a:pPr/>
              <a:t>27/11/2018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5AEB78-5083-4CBA-9ECD-BD1AFDB13B59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164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1749D-25BE-4B8A-9C39-0568C1DB7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29" y="-125175"/>
            <a:ext cx="8574622" cy="2616199"/>
          </a:xfrm>
        </p:spPr>
        <p:txBody>
          <a:bodyPr/>
          <a:lstStyle/>
          <a:p>
            <a:r>
              <a:rPr lang="es-AR" dirty="0"/>
              <a:t>Sistema VASPA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C0998F-42B9-4F94-A4C5-FB800997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332" y="6208949"/>
            <a:ext cx="4553243" cy="449653"/>
          </a:xfrm>
        </p:spPr>
        <p:txBody>
          <a:bodyPr>
            <a:normAutofit/>
          </a:bodyPr>
          <a:lstStyle/>
          <a:p>
            <a:r>
              <a:rPr lang="es-AR" dirty="0"/>
              <a:t>Laboratorio de Desarrollo de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297C-9824-45B9-8927-A6834EB1DBD1}"/>
              </a:ext>
            </a:extLst>
          </p:cNvPr>
          <p:cNvSpPr txBox="1"/>
          <p:nvPr/>
        </p:nvSpPr>
        <p:spPr>
          <a:xfrm>
            <a:off x="5724536" y="3135871"/>
            <a:ext cx="6036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VASPA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Fabricio González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Francisco Estrada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 dirty="0"/>
              <a:t>Nicolás Sartini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5DC11C-9D6D-4F31-9AC7-1EFE6E6D4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419" y="5423701"/>
            <a:ext cx="842424" cy="12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-241481"/>
            <a:ext cx="10018713" cy="1752599"/>
          </a:xfrm>
        </p:spPr>
        <p:txBody>
          <a:bodyPr/>
          <a:lstStyle/>
          <a:p>
            <a:r>
              <a:rPr lang="es-AR" dirty="0"/>
              <a:t>Gestión de Riesgos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037" y="1194092"/>
            <a:ext cx="9178729" cy="53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-185055"/>
            <a:ext cx="10018713" cy="1752599"/>
          </a:xfrm>
        </p:spPr>
        <p:txBody>
          <a:bodyPr/>
          <a:lstStyle/>
          <a:p>
            <a:r>
              <a:rPr lang="es-AR" dirty="0"/>
              <a:t>Riesgos a futuro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8126" y="1494970"/>
            <a:ext cx="10021721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71B02-D755-4A67-8F15-A3EA4B84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378" y="0"/>
            <a:ext cx="10018713" cy="1153551"/>
          </a:xfrm>
        </p:spPr>
        <p:txBody>
          <a:bodyPr/>
          <a:lstStyle/>
          <a:p>
            <a:r>
              <a:rPr lang="es-AR" dirty="0"/>
              <a:t>Arquitectura del Sistema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16A2-EE98-48D1-8822-E3F56EDEE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26943"/>
            <a:ext cx="10018713" cy="5247248"/>
          </a:xfrm>
        </p:spPr>
        <p:txBody>
          <a:bodyPr>
            <a:normAutofit/>
          </a:bodyPr>
          <a:lstStyle/>
          <a:p>
            <a:endParaRPr lang="es-AR" b="1" dirty="0"/>
          </a:p>
          <a:p>
            <a:r>
              <a:rPr lang="es-AR" b="1" dirty="0"/>
              <a:t>Propósito del documento: </a:t>
            </a:r>
          </a:p>
          <a:p>
            <a:r>
              <a:rPr lang="es-AR" dirty="0"/>
              <a:t>Brindar una visión general de la arquitectura del sistema VASPA, utilizando diferentes vistas: </a:t>
            </a:r>
          </a:p>
          <a:p>
            <a:pPr lvl="1"/>
            <a:r>
              <a:rPr lang="es-AR" dirty="0"/>
              <a:t>Vista de Casos de uso (Proceso, actores y CU), Lógica, de Procesos, de Implementación, de Datos (estructura de almacenamiento de la información).</a:t>
            </a:r>
          </a:p>
          <a:p>
            <a:pPr lvl="1"/>
            <a:endParaRPr lang="es-AR" dirty="0"/>
          </a:p>
          <a:p>
            <a:r>
              <a:rPr lang="es-AR" dirty="0"/>
              <a:t>Está dirigido a distintos tipos de actores: Líder del Proyecto, Desarrollador y cliente.</a:t>
            </a:r>
          </a:p>
          <a:p>
            <a:pPr lvl="1"/>
            <a:r>
              <a:rPr lang="es-AR" dirty="0"/>
              <a:t>Muestra la importancia de la Arquitectura en el desarrollo de Software.</a:t>
            </a:r>
          </a:p>
          <a:p>
            <a:pPr lvl="1"/>
            <a:r>
              <a:rPr lang="es-AR" dirty="0"/>
              <a:t>Base para la documentación del desarrollo.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0478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82785" y="1"/>
            <a:ext cx="10018713" cy="1280160"/>
          </a:xfrm>
        </p:spPr>
        <p:txBody>
          <a:bodyPr/>
          <a:lstStyle/>
          <a:p>
            <a:r>
              <a:rPr lang="es-AR" dirty="0"/>
              <a:t>Arquitectura del Sistema II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252025"/>
            <a:ext cx="10018713" cy="5219113"/>
          </a:xfrm>
        </p:spPr>
        <p:txBody>
          <a:bodyPr>
            <a:normAutofit/>
          </a:bodyPr>
          <a:lstStyle/>
          <a:p>
            <a:endParaRPr lang="es-AR" b="1" dirty="0"/>
          </a:p>
          <a:p>
            <a:r>
              <a:rPr lang="es-AR" b="1" dirty="0"/>
              <a:t>Representación Arquitectónica: </a:t>
            </a:r>
          </a:p>
          <a:p>
            <a:r>
              <a:rPr lang="es-AR" dirty="0"/>
              <a:t>Arquitectura elegida: MVC (</a:t>
            </a:r>
            <a:r>
              <a:rPr lang="es-AR" dirty="0" err="1"/>
              <a:t>Model</a:t>
            </a:r>
            <a:r>
              <a:rPr lang="es-AR" dirty="0"/>
              <a:t> – View - </a:t>
            </a:r>
            <a:r>
              <a:rPr lang="es-AR" dirty="0" err="1"/>
              <a:t>Controller</a:t>
            </a:r>
            <a:r>
              <a:rPr lang="es-AR" dirty="0"/>
              <a:t>)</a:t>
            </a:r>
          </a:p>
          <a:p>
            <a:pPr lvl="1"/>
            <a:r>
              <a:rPr lang="es-AR" dirty="0"/>
              <a:t>Es un estilo arquitectónico de software que separa los datos de una aplicación, la interfaz de usuario, y la lógica de control en tres componentes distintos.</a:t>
            </a:r>
          </a:p>
          <a:p>
            <a:pPr lvl="1">
              <a:buNone/>
            </a:pPr>
            <a:endParaRPr lang="es-AR" dirty="0"/>
          </a:p>
          <a:p>
            <a:pPr lvl="2"/>
            <a:r>
              <a:rPr lang="es-AR" dirty="0"/>
              <a:t>Modelo: representación de los datos que maneja el sistema y mecanismos de persistencia.</a:t>
            </a:r>
          </a:p>
          <a:p>
            <a:pPr lvl="2"/>
            <a:r>
              <a:rPr lang="es-AR" dirty="0"/>
              <a:t>Vista: información que se envía al usuario y mecanismos de interacción con éste.</a:t>
            </a:r>
          </a:p>
          <a:p>
            <a:pPr lvl="2"/>
            <a:r>
              <a:rPr lang="es-AR" dirty="0"/>
              <a:t>Controlador: intermediario entre el Modelo y la Vista, gestiona el flujo de información entre ellos y las transformaciones para adaptar los datos a las necesidades de cada uno.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167618"/>
          </a:xfrm>
        </p:spPr>
        <p:txBody>
          <a:bodyPr/>
          <a:lstStyle/>
          <a:p>
            <a:r>
              <a:rPr lang="es-AR" dirty="0"/>
              <a:t>Arquitectura del Sistema III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041010"/>
            <a:ext cx="10332552" cy="3334042"/>
          </a:xfrm>
        </p:spPr>
        <p:txBody>
          <a:bodyPr/>
          <a:lstStyle/>
          <a:p>
            <a:r>
              <a:rPr lang="es-AR" dirty="0"/>
              <a:t>Independencia del modelo de las demás clases.</a:t>
            </a:r>
          </a:p>
          <a:p>
            <a:r>
              <a:rPr lang="es-AR" dirty="0"/>
              <a:t>Codificación: Respeta dicha estructura. </a:t>
            </a:r>
          </a:p>
          <a:p>
            <a:r>
              <a:rPr lang="es-AR" dirty="0"/>
              <a:t>Se trata de un estilo arquitectónico muy maduro y que ha demostrado su validez a lo largo de los años en todo tipo de aplicaciones, y sobre multitud de lenguajes y plataformas de desarrollo.</a:t>
            </a:r>
          </a:p>
          <a:p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8421" y="3572465"/>
            <a:ext cx="2263874" cy="31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Resultado de imagen para arquitectura mv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8493" y="3812345"/>
            <a:ext cx="3835790" cy="28768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F69C2-DAEC-4219-B99A-E555966B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108" y="1"/>
            <a:ext cx="10018713" cy="1280160"/>
          </a:xfrm>
        </p:spPr>
        <p:txBody>
          <a:bodyPr/>
          <a:lstStyle/>
          <a:p>
            <a:r>
              <a:rPr lang="es-AR" dirty="0"/>
              <a:t>Plan de Pruebas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73847-AAD4-45C7-8BF7-DF171E72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00664"/>
            <a:ext cx="10459161" cy="4628269"/>
          </a:xfrm>
        </p:spPr>
        <p:txBody>
          <a:bodyPr>
            <a:normAutofit lnSpcReduction="10000"/>
          </a:bodyPr>
          <a:lstStyle/>
          <a:p>
            <a:r>
              <a:rPr lang="es-AR" b="1" dirty="0"/>
              <a:t>Definición de objetivos:</a:t>
            </a:r>
          </a:p>
          <a:p>
            <a:r>
              <a:rPr lang="es-AR" dirty="0"/>
              <a:t>El objetivo de este documento es planificar las pruebas a ser realizadas en el Sistema VASPA.</a:t>
            </a:r>
          </a:p>
          <a:p>
            <a:r>
              <a:rPr lang="es-AR" dirty="0"/>
              <a:t>Se planificará probar que los elementos de software funcionen como corresponda, como así también detectar errores. </a:t>
            </a:r>
          </a:p>
          <a:p>
            <a:endParaRPr lang="es-AR" dirty="0"/>
          </a:p>
          <a:p>
            <a:r>
              <a:rPr lang="es-AR" dirty="0"/>
              <a:t>En este caso, los componentes a evaluar son:</a:t>
            </a:r>
          </a:p>
          <a:p>
            <a:pPr lvl="1"/>
            <a:r>
              <a:rPr lang="es-AR" dirty="0"/>
              <a:t>Todo texto que aparezca en la parte visual del sistema.</a:t>
            </a:r>
          </a:p>
          <a:p>
            <a:pPr lvl="1"/>
            <a:r>
              <a:rPr lang="es-AR" dirty="0"/>
              <a:t>Funcionalidad de botones.</a:t>
            </a:r>
          </a:p>
          <a:p>
            <a:pPr lvl="1"/>
            <a:r>
              <a:rPr lang="es-AR" dirty="0"/>
              <a:t>Input de tipo </a:t>
            </a:r>
            <a:r>
              <a:rPr lang="es-AR" dirty="0" err="1"/>
              <a:t>text</a:t>
            </a:r>
            <a:r>
              <a:rPr lang="es-AR" dirty="0"/>
              <a:t>, </a:t>
            </a:r>
            <a:r>
              <a:rPr lang="es-AR" dirty="0" err="1"/>
              <a:t>text</a:t>
            </a:r>
            <a:r>
              <a:rPr lang="es-AR" dirty="0"/>
              <a:t> </a:t>
            </a:r>
            <a:r>
              <a:rPr lang="es-AR" dirty="0" err="1"/>
              <a:t>area</a:t>
            </a:r>
            <a:r>
              <a:rPr lang="es-AR" dirty="0"/>
              <a:t> y </a:t>
            </a:r>
            <a:r>
              <a:rPr lang="es-AR" dirty="0" err="1"/>
              <a:t>select</a:t>
            </a:r>
            <a:r>
              <a:rPr lang="es-AR" dirty="0"/>
              <a:t> </a:t>
            </a:r>
            <a:r>
              <a:rPr lang="es-AR" dirty="0" err="1"/>
              <a:t>options</a:t>
            </a:r>
            <a:r>
              <a:rPr lang="es-AR" dirty="0"/>
              <a:t> que se presenten en formularios.</a:t>
            </a:r>
          </a:p>
          <a:p>
            <a:endParaRPr lang="es-AR" dirty="0"/>
          </a:p>
          <a:p>
            <a:endParaRPr lang="es-AR" b="1" dirty="0"/>
          </a:p>
          <a:p>
            <a:endParaRPr lang="es-AR" dirty="0"/>
          </a:p>
        </p:txBody>
      </p:sp>
      <p:pic>
        <p:nvPicPr>
          <p:cNvPr id="25602" name="Picture 2" descr="Resultado de imagen para prueb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9866" y="3207433"/>
            <a:ext cx="1834964" cy="1660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465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7016" y="1"/>
            <a:ext cx="10018713" cy="1392702"/>
          </a:xfrm>
        </p:spPr>
        <p:txBody>
          <a:bodyPr/>
          <a:lstStyle/>
          <a:p>
            <a:r>
              <a:rPr lang="es-AR" dirty="0"/>
              <a:t>Plan de Pruebas II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461734-1174-4262-B8B7-621F3DD5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53551"/>
            <a:ext cx="10388822" cy="5317587"/>
          </a:xfrm>
        </p:spPr>
        <p:txBody>
          <a:bodyPr/>
          <a:lstStyle/>
          <a:p>
            <a:r>
              <a:rPr lang="es-AR" b="1" dirty="0"/>
              <a:t>Enfoque de las Pruebas</a:t>
            </a:r>
          </a:p>
          <a:p>
            <a:r>
              <a:rPr lang="es-AR" dirty="0"/>
              <a:t>Los tipos de pruebas que se realizaron fueron: </a:t>
            </a:r>
          </a:p>
          <a:p>
            <a:pPr lvl="0"/>
            <a:r>
              <a:rPr lang="es-AR" dirty="0"/>
              <a:t>Pruebas de Función.</a:t>
            </a:r>
          </a:p>
          <a:p>
            <a:pPr lvl="0"/>
            <a:r>
              <a:rPr lang="es-AR" dirty="0"/>
              <a:t>Pruebas de Interfaces de Usuario</a:t>
            </a:r>
          </a:p>
          <a:p>
            <a:pPr lvl="0"/>
            <a:endParaRPr lang="es-AR" dirty="0"/>
          </a:p>
          <a:p>
            <a:pPr lvl="0"/>
            <a:r>
              <a:rPr lang="es-AR" dirty="0"/>
              <a:t>Se realizaron hasta el momento 30 Casos de Prueba, abarcando cada uno de los casos de uso implementados hasta el momento (Pruebas de Caja negra por el momento).</a:t>
            </a:r>
          </a:p>
          <a:p>
            <a:endParaRPr lang="es-AR" dirty="0"/>
          </a:p>
        </p:txBody>
      </p:sp>
      <p:pic>
        <p:nvPicPr>
          <p:cNvPr id="24580" name="Picture 4" descr="Imagen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9095" y="1549942"/>
            <a:ext cx="4243705" cy="2530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085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0582" y="1"/>
            <a:ext cx="10018713" cy="1209822"/>
          </a:xfrm>
        </p:spPr>
        <p:txBody>
          <a:bodyPr/>
          <a:lstStyle/>
          <a:p>
            <a:r>
              <a:rPr lang="es-AR" dirty="0"/>
              <a:t>Plan de Pruebas III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209823"/>
            <a:ext cx="10388822" cy="5022166"/>
          </a:xfrm>
        </p:spPr>
        <p:txBody>
          <a:bodyPr>
            <a:normAutofit/>
          </a:bodyPr>
          <a:lstStyle/>
          <a:p>
            <a:r>
              <a:rPr lang="es-AR" b="1" dirty="0"/>
              <a:t>Criterios de Inicio</a:t>
            </a:r>
            <a:endParaRPr lang="es-AR" dirty="0"/>
          </a:p>
          <a:p>
            <a:pPr lvl="1"/>
            <a:r>
              <a:rPr lang="es-AR" dirty="0"/>
              <a:t>Contar con el código fuente de cada uno de los casos de uso a probar.	</a:t>
            </a:r>
          </a:p>
          <a:p>
            <a:pPr lvl="1"/>
            <a:r>
              <a:rPr lang="es-AR" dirty="0"/>
              <a:t> Preparar el ambiente de prueba, para ello se debe contar con el hardware y software especificado. </a:t>
            </a:r>
          </a:p>
          <a:p>
            <a:pPr lvl="1"/>
            <a:r>
              <a:rPr lang="es-AR" dirty="0"/>
              <a:t>Contar con una persona que realice las pruebas. </a:t>
            </a:r>
          </a:p>
          <a:p>
            <a:pPr lvl="1">
              <a:buNone/>
            </a:pPr>
            <a:endParaRPr lang="es-AR" dirty="0"/>
          </a:p>
          <a:p>
            <a:r>
              <a:rPr lang="es-AR" b="1" dirty="0"/>
              <a:t>Criterios de Fin</a:t>
            </a:r>
            <a:r>
              <a:rPr lang="es-AR" dirty="0"/>
              <a:t> </a:t>
            </a:r>
          </a:p>
          <a:p>
            <a:pPr lvl="1"/>
            <a:r>
              <a:rPr lang="es-AR" dirty="0"/>
              <a:t>Haber ejecutado todos los casos de </a:t>
            </a:r>
            <a:r>
              <a:rPr lang="es-AR" dirty="0" smtClean="0"/>
              <a:t>pruebas</a:t>
            </a:r>
          </a:p>
          <a:p>
            <a:pPr lvl="1"/>
            <a:r>
              <a:rPr lang="es-AR" dirty="0" smtClean="0"/>
              <a:t>Haber </a:t>
            </a:r>
            <a:r>
              <a:rPr lang="es-AR" dirty="0"/>
              <a:t>analizado sus resultados. </a:t>
            </a:r>
            <a:endParaRPr lang="es-AR" dirty="0" smtClean="0"/>
          </a:p>
          <a:p>
            <a:pPr lvl="1"/>
            <a:r>
              <a:rPr lang="es-AR" dirty="0" smtClean="0"/>
              <a:t>Posteriormente haber corregido </a:t>
            </a:r>
            <a:r>
              <a:rPr lang="es-AR" dirty="0"/>
              <a:t>de los módulos </a:t>
            </a:r>
            <a:r>
              <a:rPr lang="es-AR" dirty="0" smtClean="0"/>
              <a:t>donde </a:t>
            </a:r>
            <a:r>
              <a:rPr lang="es-AR" dirty="0"/>
              <a:t>el resultado esperado no coincide con el resultado obtenido.</a:t>
            </a:r>
          </a:p>
          <a:p>
            <a:pPr lvl="1">
              <a:buNone/>
            </a:pPr>
            <a:endParaRPr lang="es-AR" dirty="0"/>
          </a:p>
          <a:p>
            <a:endParaRPr lang="es-A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125415"/>
          </a:xfrm>
        </p:spPr>
        <p:txBody>
          <a:bodyPr/>
          <a:lstStyle/>
          <a:p>
            <a:r>
              <a:rPr lang="es-AR" dirty="0"/>
              <a:t>Plan de Pruebas IV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84310" y="1153550"/>
            <a:ext cx="10018713" cy="4586067"/>
          </a:xfrm>
        </p:spPr>
        <p:txBody>
          <a:bodyPr>
            <a:normAutofit/>
          </a:bodyPr>
          <a:lstStyle/>
          <a:p>
            <a:pPr lvl="1"/>
            <a:r>
              <a:rPr lang="es-AR" sz="2400" b="1" dirty="0" smtClean="0"/>
              <a:t>Criterios de Suspensión de prueba:  </a:t>
            </a:r>
          </a:p>
          <a:p>
            <a:pPr lvl="2"/>
            <a:r>
              <a:rPr lang="es-AR" sz="2000" dirty="0" smtClean="0"/>
              <a:t>En caso de realizar </a:t>
            </a:r>
            <a:r>
              <a:rPr lang="es-AR" sz="2000" dirty="0"/>
              <a:t>la corrección/refinación de los casos de uso </a:t>
            </a:r>
            <a:r>
              <a:rPr lang="es-AR" sz="2000" dirty="0" smtClean="0"/>
              <a:t>probados. </a:t>
            </a:r>
          </a:p>
          <a:p>
            <a:pPr lvl="2"/>
            <a:r>
              <a:rPr lang="es-AR" sz="2000" dirty="0" smtClean="0"/>
              <a:t>Esperar </a:t>
            </a:r>
            <a:r>
              <a:rPr lang="es-AR" sz="2000" dirty="0"/>
              <a:t>la implementación de una nueva tanda de casos de uso. </a:t>
            </a:r>
          </a:p>
          <a:p>
            <a:pPr lvl="1"/>
            <a:endParaRPr lang="es-AR" sz="2400" b="1" dirty="0" smtClean="0"/>
          </a:p>
          <a:p>
            <a:pPr lvl="1"/>
            <a:r>
              <a:rPr lang="es-AR" sz="2400" b="1" dirty="0" smtClean="0"/>
              <a:t>Criterios de retomo de prueba: </a:t>
            </a:r>
          </a:p>
          <a:p>
            <a:pPr lvl="2"/>
            <a:r>
              <a:rPr lang="es-AR" sz="2000" dirty="0" smtClean="0"/>
              <a:t>Luego </a:t>
            </a:r>
            <a:r>
              <a:rPr lang="es-AR" sz="2000" dirty="0"/>
              <a:t>de haber realizado la corrección/refinación de los casos de uso, donde las pruebas habían resultado </a:t>
            </a:r>
            <a:r>
              <a:rPr lang="es-AR" sz="2000" dirty="0" smtClean="0"/>
              <a:t>fallidas. </a:t>
            </a:r>
          </a:p>
          <a:p>
            <a:pPr lvl="2"/>
            <a:r>
              <a:rPr lang="es-AR" sz="2000" dirty="0" smtClean="0"/>
              <a:t>concluir </a:t>
            </a:r>
            <a:r>
              <a:rPr lang="es-AR" sz="2000" dirty="0"/>
              <a:t>la implementación de una nueva tanda de casos de </a:t>
            </a:r>
            <a:r>
              <a:rPr lang="es-AR" sz="2000" dirty="0" smtClean="0"/>
              <a:t>uso. </a:t>
            </a:r>
            <a:endParaRPr lang="es-AR" sz="2000" dirty="0"/>
          </a:p>
          <a:p>
            <a:endParaRPr lang="es-AR" dirty="0"/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9931" y="4295090"/>
            <a:ext cx="2889983" cy="27317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 rot="21183231">
            <a:off x="1980788" y="1591206"/>
            <a:ext cx="8758298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Vista General del Sistema - Diagrama de Casos de Uso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340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BF852-5F19-46F2-83FE-6528AEC9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Introducción – Sistema VASPA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B7B8-2642-4E50-9E0D-E85148EB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2438399"/>
            <a:ext cx="10018713" cy="3124201"/>
          </a:xfrm>
        </p:spPr>
        <p:txBody>
          <a:bodyPr/>
          <a:lstStyle/>
          <a:p>
            <a:r>
              <a:rPr lang="es-AR" dirty="0"/>
              <a:t>Visualización</a:t>
            </a:r>
          </a:p>
          <a:p>
            <a:r>
              <a:rPr lang="es-AR" dirty="0"/>
              <a:t>Administración</a:t>
            </a:r>
          </a:p>
          <a:p>
            <a:r>
              <a:rPr lang="es-AR" dirty="0"/>
              <a:t>Seguimiento</a:t>
            </a:r>
          </a:p>
          <a:p>
            <a:r>
              <a:rPr lang="es-AR" dirty="0"/>
              <a:t>Programas de Asignaturas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319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86104B-2416-4C39-94D1-3F41BA25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0"/>
            <a:ext cx="11094719" cy="6858000"/>
          </a:xfrm>
        </p:spPr>
      </p:pic>
    </p:spTree>
    <p:extLst>
      <p:ext uri="{BB962C8B-B14F-4D97-AF65-F5344CB8AC3E}">
        <p14:creationId xmlns:p14="http://schemas.microsoft.com/office/powerpoint/2010/main" val="274199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5153339-6311-4536-948E-21025F7DA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37B4030-FB4C-4D10-84DE-9834ADA87314}"/>
              </a:ext>
            </a:extLst>
          </p:cNvPr>
          <p:cNvSpPr/>
          <p:nvPr/>
        </p:nvSpPr>
        <p:spPr>
          <a:xfrm>
            <a:off x="6096000" y="601785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54C3263-FF08-4A3B-AB57-86F7AC1D6B71}"/>
              </a:ext>
            </a:extLst>
          </p:cNvPr>
          <p:cNvSpPr/>
          <p:nvPr/>
        </p:nvSpPr>
        <p:spPr>
          <a:xfrm>
            <a:off x="2039814" y="739670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815076B-D83C-4B5A-B3CA-87DAF268ACD6}"/>
              </a:ext>
            </a:extLst>
          </p:cNvPr>
          <p:cNvSpPr/>
          <p:nvPr/>
        </p:nvSpPr>
        <p:spPr>
          <a:xfrm>
            <a:off x="3897085" y="2045956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49DBE33-865C-45EB-8A14-2DA090E43392}"/>
              </a:ext>
            </a:extLst>
          </p:cNvPr>
          <p:cNvSpPr/>
          <p:nvPr/>
        </p:nvSpPr>
        <p:spPr>
          <a:xfrm>
            <a:off x="6277429" y="4673042"/>
            <a:ext cx="2039815" cy="84406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D26507E-5594-46FB-98F6-5730A03F72BE}"/>
              </a:ext>
            </a:extLst>
          </p:cNvPr>
          <p:cNvSpPr/>
          <p:nvPr/>
        </p:nvSpPr>
        <p:spPr>
          <a:xfrm>
            <a:off x="7874000" y="3818374"/>
            <a:ext cx="1415143" cy="72627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E1A2DE5-CB49-4790-B599-277CCC6C6855}"/>
              </a:ext>
            </a:extLst>
          </p:cNvPr>
          <p:cNvSpPr txBox="1"/>
          <p:nvPr/>
        </p:nvSpPr>
        <p:spPr>
          <a:xfrm>
            <a:off x="4108656" y="799515"/>
            <a:ext cx="80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Web y móvil</a:t>
            </a:r>
          </a:p>
        </p:txBody>
      </p:sp>
    </p:spTree>
    <p:extLst>
      <p:ext uri="{BB962C8B-B14F-4D97-AF65-F5344CB8AC3E}">
        <p14:creationId xmlns:p14="http://schemas.microsoft.com/office/powerpoint/2010/main" val="224119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61686"/>
            <a:ext cx="10574997" cy="1752599"/>
          </a:xfrm>
        </p:spPr>
        <p:txBody>
          <a:bodyPr/>
          <a:lstStyle/>
          <a:p>
            <a:r>
              <a:rPr lang="es-AR" dirty="0"/>
              <a:t>Comparativa funcionamiento actual – futuro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FF892-247B-4782-9E12-A9439F8D5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72344"/>
            <a:ext cx="10018713" cy="4985656"/>
          </a:xfrm>
        </p:spPr>
        <p:txBody>
          <a:bodyPr>
            <a:normAutofit lnSpcReduction="10000"/>
          </a:bodyPr>
          <a:lstStyle/>
          <a:p>
            <a:r>
              <a:rPr lang="es-AR" dirty="0"/>
              <a:t>Actualmente:</a:t>
            </a:r>
          </a:p>
          <a:p>
            <a:pPr lvl="1"/>
            <a:r>
              <a:rPr lang="es-AR" dirty="0"/>
              <a:t>Los profesores completan el programa </a:t>
            </a:r>
            <a:r>
              <a:rPr lang="es-AR" dirty="0" smtClean="0"/>
              <a:t>de la asignatura en un </a:t>
            </a:r>
            <a:r>
              <a:rPr lang="es-AR" dirty="0"/>
              <a:t>documento Word</a:t>
            </a:r>
            <a:r>
              <a:rPr lang="es-AR" dirty="0" smtClean="0"/>
              <a:t>.</a:t>
            </a:r>
          </a:p>
          <a:p>
            <a:pPr lvl="1"/>
            <a:r>
              <a:rPr lang="es-AR" dirty="0" smtClean="0"/>
              <a:t>Empleado de SA cuenta </a:t>
            </a:r>
            <a:r>
              <a:rPr lang="es-AR" dirty="0"/>
              <a:t>con una hoja de cálculo en </a:t>
            </a:r>
            <a:r>
              <a:rPr lang="es-AR" dirty="0" smtClean="0"/>
              <a:t>donde tiene </a:t>
            </a:r>
            <a:r>
              <a:rPr lang="es-AR" dirty="0"/>
              <a:t>un registro de los programas de asignaturas con su correspondiente vigencia, profesor responsable</a:t>
            </a:r>
            <a:r>
              <a:rPr lang="es-AR" dirty="0" smtClean="0"/>
              <a:t>.</a:t>
            </a:r>
          </a:p>
          <a:p>
            <a:pPr lvl="1"/>
            <a:r>
              <a:rPr lang="es-AR" dirty="0"/>
              <a:t>Se solicita el programa (actualización o uno nuevo) al profesor mediante </a:t>
            </a:r>
            <a:r>
              <a:rPr lang="es-AR" dirty="0" smtClean="0"/>
              <a:t>correo.</a:t>
            </a:r>
          </a:p>
          <a:p>
            <a:pPr lvl="1"/>
            <a:r>
              <a:rPr lang="es-AR" dirty="0"/>
              <a:t>Los programas son revisados tanto por SA como el director del departamento </a:t>
            </a:r>
            <a:r>
              <a:rPr lang="es-AR" dirty="0" smtClean="0"/>
              <a:t>correspondiente.</a:t>
            </a:r>
          </a:p>
          <a:p>
            <a:pPr lvl="1"/>
            <a:r>
              <a:rPr lang="es-AR" dirty="0"/>
              <a:t>No hay un seguimiento de los </a:t>
            </a:r>
            <a:r>
              <a:rPr lang="es-AR" dirty="0" smtClean="0"/>
              <a:t>programas.</a:t>
            </a:r>
          </a:p>
          <a:p>
            <a:pPr lvl="1"/>
            <a:r>
              <a:rPr lang="es-AR" dirty="0"/>
              <a:t>No hay un proceso definido para la firma de las </a:t>
            </a:r>
            <a:r>
              <a:rPr lang="es-AR" dirty="0" smtClean="0"/>
              <a:t>autoridades:</a:t>
            </a:r>
          </a:p>
          <a:p>
            <a:pPr lvl="2"/>
            <a:r>
              <a:rPr lang="es-AR" dirty="0"/>
              <a:t>SA  </a:t>
            </a:r>
            <a:r>
              <a:rPr lang="es-AR" dirty="0" smtClean="0">
                <a:sym typeface="Wingdings" panose="05000000000000000000" pitchFamily="2" charset="2"/>
              </a:rPr>
              <a:t> </a:t>
            </a:r>
            <a:r>
              <a:rPr lang="es-AR" dirty="0" smtClean="0"/>
              <a:t>Departamento</a:t>
            </a:r>
            <a:endParaRPr lang="es-AR" dirty="0"/>
          </a:p>
          <a:p>
            <a:pPr lvl="2"/>
            <a:r>
              <a:rPr lang="es-AR" dirty="0" smtClean="0"/>
              <a:t>Departamento </a:t>
            </a:r>
            <a:r>
              <a:rPr lang="es-AR" dirty="0" smtClean="0">
                <a:sym typeface="Wingdings" panose="05000000000000000000" pitchFamily="2" charset="2"/>
              </a:rPr>
              <a:t></a:t>
            </a:r>
            <a:r>
              <a:rPr lang="es-AR" dirty="0" smtClean="0"/>
              <a:t>  </a:t>
            </a:r>
            <a:r>
              <a:rPr lang="es-AR" dirty="0"/>
              <a:t>SA</a:t>
            </a:r>
          </a:p>
          <a:p>
            <a:pPr lvl="1"/>
            <a:r>
              <a:rPr lang="es-AR" dirty="0" smtClean="0"/>
              <a:t>Programa digitalizado y el original es guardado en un </a:t>
            </a:r>
            <a:r>
              <a:rPr lang="es-AR" dirty="0" err="1" smtClean="0"/>
              <a:t>bibliorato</a:t>
            </a:r>
            <a:r>
              <a:rPr lang="es-AR" dirty="0" smtClean="0"/>
              <a:t>.</a:t>
            </a:r>
          </a:p>
          <a:p>
            <a:pPr lvl="1"/>
            <a:endParaRPr lang="es-AR" dirty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30513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360686" cy="1752599"/>
          </a:xfrm>
        </p:spPr>
        <p:txBody>
          <a:bodyPr/>
          <a:lstStyle/>
          <a:p>
            <a:r>
              <a:rPr lang="es-AR" dirty="0"/>
              <a:t>Comparativa funcionamiento actual - futuro 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EA8B96E-5837-4A4D-A606-8D01BA9A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08100"/>
            <a:ext cx="10807700" cy="5549900"/>
          </a:xfrm>
        </p:spPr>
      </p:pic>
    </p:spTree>
    <p:extLst>
      <p:ext uri="{BB962C8B-B14F-4D97-AF65-F5344CB8AC3E}">
        <p14:creationId xmlns:p14="http://schemas.microsoft.com/office/powerpoint/2010/main" val="357805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6D180-92C1-4333-BA91-2BBA4DD9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360686" cy="1752599"/>
          </a:xfrm>
        </p:spPr>
        <p:txBody>
          <a:bodyPr/>
          <a:lstStyle/>
          <a:p>
            <a:r>
              <a:rPr lang="es-AR" dirty="0"/>
              <a:t>Comparativa funcionamiento actual - futuro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EA8B96E-5837-4A4D-A606-8D01BA9A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08100"/>
            <a:ext cx="10807700" cy="5549900"/>
          </a:xfr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4BB1556-B9E5-41AF-A79E-ED149F5C8E66}"/>
              </a:ext>
            </a:extLst>
          </p:cNvPr>
          <p:cNvSpPr/>
          <p:nvPr/>
        </p:nvSpPr>
        <p:spPr>
          <a:xfrm>
            <a:off x="1839685" y="4813301"/>
            <a:ext cx="1462315" cy="175259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B581F1B-4023-4C21-A525-49C9740A07EF}"/>
              </a:ext>
            </a:extLst>
          </p:cNvPr>
          <p:cNvSpPr/>
          <p:nvPr/>
        </p:nvSpPr>
        <p:spPr>
          <a:xfrm>
            <a:off x="4354285" y="1562099"/>
            <a:ext cx="1182915" cy="59848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0A9F76A-BAD5-431C-9269-BD19238F2869}"/>
              </a:ext>
            </a:extLst>
          </p:cNvPr>
          <p:cNvSpPr/>
          <p:nvPr/>
        </p:nvSpPr>
        <p:spPr>
          <a:xfrm>
            <a:off x="10443934" y="3783806"/>
            <a:ext cx="1646466" cy="86439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CAAF2465-FE7E-4D61-9B2F-9A2A9B8F485C}"/>
              </a:ext>
            </a:extLst>
          </p:cNvPr>
          <p:cNvSpPr/>
          <p:nvPr/>
        </p:nvSpPr>
        <p:spPr>
          <a:xfrm>
            <a:off x="1384300" y="2590007"/>
            <a:ext cx="4687889" cy="1385886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629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5154C-DCCF-4EF4-A599-6C5F443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25" y="685800"/>
            <a:ext cx="10508566" cy="1752599"/>
          </a:xfrm>
        </p:spPr>
        <p:txBody>
          <a:bodyPr/>
          <a:lstStyle/>
          <a:p>
            <a:r>
              <a:rPr lang="es-AR" dirty="0"/>
              <a:t>Comparativa funcionamiento actual -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A4805-831B-4F38-AD2E-0BA47901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800" dirty="0"/>
              <a:t>Ventajas generales del Sistema VASPA:</a:t>
            </a:r>
          </a:p>
          <a:p>
            <a:pPr lvl="1"/>
            <a:r>
              <a:rPr lang="es-AR" sz="2400" dirty="0"/>
              <a:t>Registros de las notificaciones enviadas a docentes </a:t>
            </a:r>
            <a:r>
              <a:rPr lang="es-AR" sz="2400" dirty="0">
                <a:sym typeface="Wingdings" panose="05000000000000000000" pitchFamily="2" charset="2"/>
              </a:rPr>
              <a:t> Mayor control</a:t>
            </a:r>
            <a:endParaRPr lang="es-AR" sz="2400" dirty="0"/>
          </a:p>
          <a:p>
            <a:pPr lvl="1"/>
            <a:r>
              <a:rPr lang="es-AR" sz="2400" dirty="0"/>
              <a:t>Democratización del acceso a la información </a:t>
            </a:r>
          </a:p>
          <a:p>
            <a:pPr lvl="1"/>
            <a:r>
              <a:rPr lang="es-AR" sz="2400" dirty="0"/>
              <a:t>Mayor eficiencia en el uso de recursos de la universidad</a:t>
            </a: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069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Enviar Notificación a Profesor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919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CU Enviar Notificacion">
            <a:hlinkClick r:id="" action="ppaction://media"/>
            <a:extLst>
              <a:ext uri="{FF2B5EF4-FFF2-40B4-BE49-F238E27FC236}">
                <a16:creationId xmlns:a16="http://schemas.microsoft.com/office/drawing/2014/main" id="{D776A626-13B9-4549-A931-08EA3AFC0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2000" cy="5992837"/>
          </a:xfrm>
        </p:spPr>
      </p:pic>
    </p:spTree>
    <p:extLst>
      <p:ext uri="{BB962C8B-B14F-4D97-AF65-F5344CB8AC3E}">
        <p14:creationId xmlns:p14="http://schemas.microsoft.com/office/powerpoint/2010/main" val="3144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Alta de Programa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8937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CU Alta de Programa">
            <a:hlinkClick r:id="" action="ppaction://media"/>
            <a:extLst>
              <a:ext uri="{FF2B5EF4-FFF2-40B4-BE49-F238E27FC236}">
                <a16:creationId xmlns:a16="http://schemas.microsoft.com/office/drawing/2014/main" id="{FE34A71F-FBDC-453E-9873-E5E0BF3D8B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2000" cy="5978769"/>
          </a:xfrm>
        </p:spPr>
      </p:pic>
    </p:spTree>
    <p:extLst>
      <p:ext uri="{BB962C8B-B14F-4D97-AF65-F5344CB8AC3E}">
        <p14:creationId xmlns:p14="http://schemas.microsoft.com/office/powerpoint/2010/main" val="809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148" y="477485"/>
            <a:ext cx="8271803" cy="1240040"/>
          </a:xfrm>
        </p:spPr>
        <p:txBody>
          <a:bodyPr>
            <a:normAutofit fontScale="90000"/>
          </a:bodyPr>
          <a:lstStyle/>
          <a:p>
            <a:pPr algn="l"/>
            <a:r>
              <a:rPr lang="es-AR" dirty="0"/>
              <a:t>Temario I - Documentación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16" y="1954570"/>
            <a:ext cx="8028303" cy="4255162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Plan de Iteración – Evaluación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Estimación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Planificación a largo plazo para finalización del proyecto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Gestión de Riesgos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Arquitectura del Sistema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Plan de Pruebas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Presentación de Casos de Uso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300" dirty="0"/>
              <a:t>Diagrama de Casos de Uso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300" dirty="0"/>
              <a:t>Comparativa funcionamiento actual - futuro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50320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Generar Programa PDF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978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 Generar Programa PDF">
            <a:hlinkClick r:id="" action="ppaction://media"/>
            <a:extLst>
              <a:ext uri="{FF2B5EF4-FFF2-40B4-BE49-F238E27FC236}">
                <a16:creationId xmlns:a16="http://schemas.microsoft.com/office/drawing/2014/main" id="{F9AF050E-9665-4FB0-9EE4-D498D5F6F2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6007100"/>
          </a:xfrm>
        </p:spPr>
      </p:pic>
    </p:spTree>
    <p:extLst>
      <p:ext uri="{BB962C8B-B14F-4D97-AF65-F5344CB8AC3E}">
        <p14:creationId xmlns:p14="http://schemas.microsoft.com/office/powerpoint/2010/main" val="8761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3220171" y="1933479"/>
            <a:ext cx="637122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Subir Programa Firmado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868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CU Subir Programa Firmado">
            <a:hlinkClick r:id="" action="ppaction://media"/>
            <a:extLst>
              <a:ext uri="{FF2B5EF4-FFF2-40B4-BE49-F238E27FC236}">
                <a16:creationId xmlns:a16="http://schemas.microsoft.com/office/drawing/2014/main" id="{13046731-BED5-415C-9F21-6014D888C8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1999" cy="6006905"/>
          </a:xfrm>
        </p:spPr>
      </p:pic>
    </p:spTree>
    <p:extLst>
      <p:ext uri="{BB962C8B-B14F-4D97-AF65-F5344CB8AC3E}">
        <p14:creationId xmlns:p14="http://schemas.microsoft.com/office/powerpoint/2010/main" val="292097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2988355" y="1959238"/>
            <a:ext cx="637122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CU Visualizar Programa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8219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 Visualizar Programa">
            <a:hlinkClick r:id="" action="ppaction://media"/>
            <a:extLst>
              <a:ext uri="{FF2B5EF4-FFF2-40B4-BE49-F238E27FC236}">
                <a16:creationId xmlns:a16="http://schemas.microsoft.com/office/drawing/2014/main" id="{D50722E3-1BE5-4719-ACA2-363EFF5DC2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5994400"/>
          </a:xfrm>
        </p:spPr>
      </p:pic>
    </p:spTree>
    <p:extLst>
      <p:ext uri="{BB962C8B-B14F-4D97-AF65-F5344CB8AC3E}">
        <p14:creationId xmlns:p14="http://schemas.microsoft.com/office/powerpoint/2010/main" val="21058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DA77BB3-B03A-4841-9B03-9EE22063CC69}"/>
              </a:ext>
            </a:extLst>
          </p:cNvPr>
          <p:cNvSpPr/>
          <p:nvPr/>
        </p:nvSpPr>
        <p:spPr>
          <a:xfrm>
            <a:off x="3567904" y="2384240"/>
            <a:ext cx="637122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600" b="1" dirty="0">
                <a:ln/>
                <a:solidFill>
                  <a:schemeClr val="accent3"/>
                </a:solidFill>
              </a:rPr>
              <a:t>Aplicación Móvil</a:t>
            </a:r>
            <a:endParaRPr lang="es-ES" sz="6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F19B22-3CD6-4DB6-BBFA-22361F7CC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03" y="5557263"/>
            <a:ext cx="3741454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5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Vaspa APP">
            <a:hlinkClick r:id="" action="ppaction://media"/>
            <a:extLst>
              <a:ext uri="{FF2B5EF4-FFF2-40B4-BE49-F238E27FC236}">
                <a16:creationId xmlns:a16="http://schemas.microsoft.com/office/drawing/2014/main" id="{C36CACFB-5768-41A9-A4F3-47C22F0D03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587262" y="0"/>
            <a:ext cx="5725550" cy="6858000"/>
          </a:xfrm>
        </p:spPr>
      </p:pic>
    </p:spTree>
    <p:extLst>
      <p:ext uri="{BB962C8B-B14F-4D97-AF65-F5344CB8AC3E}">
        <p14:creationId xmlns:p14="http://schemas.microsoft.com/office/powerpoint/2010/main" val="28766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002CD-6FB2-437B-9AD5-003DA9C4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46" y="133643"/>
            <a:ext cx="10018713" cy="1752599"/>
          </a:xfrm>
        </p:spPr>
        <p:txBody>
          <a:bodyPr/>
          <a:lstStyle/>
          <a:p>
            <a:r>
              <a:rPr lang="es-AR" dirty="0"/>
              <a:t>Balance de cursada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CA5081-0091-4095-847A-B986E006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799" y="1505243"/>
            <a:ext cx="10018713" cy="5219114"/>
          </a:xfrm>
        </p:spPr>
        <p:txBody>
          <a:bodyPr>
            <a:normAutofit fontScale="92500" lnSpcReduction="20000"/>
          </a:bodyPr>
          <a:lstStyle/>
          <a:p>
            <a:r>
              <a:rPr lang="es-AR" dirty="0"/>
              <a:t>Funcionamiento del equipo:</a:t>
            </a:r>
          </a:p>
          <a:p>
            <a:pPr lvl="1"/>
            <a:r>
              <a:rPr lang="es-AR" dirty="0"/>
              <a:t>Muy bueno</a:t>
            </a:r>
          </a:p>
          <a:p>
            <a:pPr lvl="1"/>
            <a:r>
              <a:rPr lang="es-AR" dirty="0"/>
              <a:t>Integrantes con diferentes habilidades </a:t>
            </a:r>
            <a:r>
              <a:rPr lang="es-AR" dirty="0">
                <a:sym typeface="Wingdings" panose="05000000000000000000" pitchFamily="2" charset="2"/>
              </a:rPr>
              <a:t> Genera un mejor equipo</a:t>
            </a:r>
            <a:endParaRPr lang="es-AR" dirty="0"/>
          </a:p>
          <a:p>
            <a:pPr lvl="1"/>
            <a:r>
              <a:rPr lang="es-AR" dirty="0"/>
              <a:t>¿Óptimo? Falta de reuniones</a:t>
            </a:r>
          </a:p>
          <a:p>
            <a:pPr marL="457200" lvl="1" indent="0">
              <a:buNone/>
            </a:pPr>
            <a:endParaRPr lang="es-AR" dirty="0"/>
          </a:p>
          <a:p>
            <a:r>
              <a:rPr lang="es-AR" dirty="0"/>
              <a:t>Balance general de la cursada:</a:t>
            </a:r>
          </a:p>
          <a:p>
            <a:pPr lvl="1"/>
            <a:r>
              <a:rPr lang="es-AR" dirty="0"/>
              <a:t>Se han alcanzado los objetivos propuestos</a:t>
            </a:r>
          </a:p>
          <a:p>
            <a:pPr lvl="1"/>
            <a:r>
              <a:rPr lang="es-AR" dirty="0"/>
              <a:t>Problemas iniciales (GitHub, </a:t>
            </a:r>
            <a:r>
              <a:rPr lang="es-AR" dirty="0" err="1"/>
              <a:t>Ionic</a:t>
            </a:r>
            <a:r>
              <a:rPr lang="es-AR" dirty="0"/>
              <a:t>, UARGFlow)</a:t>
            </a:r>
          </a:p>
          <a:p>
            <a:pPr lvl="1"/>
            <a:endParaRPr lang="es-AR" dirty="0"/>
          </a:p>
          <a:p>
            <a:r>
              <a:rPr lang="es-AR" dirty="0"/>
              <a:t>A futuro:</a:t>
            </a:r>
          </a:p>
          <a:p>
            <a:pPr lvl="1"/>
            <a:r>
              <a:rPr lang="es-AR" dirty="0"/>
              <a:t>Permanecer en contacto</a:t>
            </a:r>
          </a:p>
          <a:p>
            <a:pPr lvl="1"/>
            <a:r>
              <a:rPr lang="es-AR" dirty="0"/>
              <a:t>Pérdida de fortalezas (falta de tiempo, falta de computadora de un integrante)</a:t>
            </a:r>
          </a:p>
          <a:p>
            <a:pPr lvl="1"/>
            <a:r>
              <a:rPr lang="es-AR" dirty="0"/>
              <a:t>Cumplir con la planificación</a:t>
            </a:r>
          </a:p>
        </p:txBody>
      </p:sp>
    </p:spTree>
    <p:extLst>
      <p:ext uri="{BB962C8B-B14F-4D97-AF65-F5344CB8AC3E}">
        <p14:creationId xmlns:p14="http://schemas.microsoft.com/office/powerpoint/2010/main" val="460446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0F1B4F4-0C7A-4C0E-8584-95718BC545EC}"/>
              </a:ext>
            </a:extLst>
          </p:cNvPr>
          <p:cNvSpPr/>
          <p:nvPr/>
        </p:nvSpPr>
        <p:spPr>
          <a:xfrm rot="20412167">
            <a:off x="3988076" y="2403824"/>
            <a:ext cx="66335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¡</a:t>
            </a:r>
            <a:r>
              <a:rPr lang="es-E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Muchas gracias!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F285E2-50A8-4654-BD24-220C20D7C57B}"/>
              </a:ext>
            </a:extLst>
          </p:cNvPr>
          <p:cNvSpPr txBox="1"/>
          <p:nvPr/>
        </p:nvSpPr>
        <p:spPr>
          <a:xfrm>
            <a:off x="7202660" y="5767753"/>
            <a:ext cx="474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/>
              <a:t>https://github.com/fge23/Sistema-VASPA</a:t>
            </a:r>
          </a:p>
        </p:txBody>
      </p:sp>
    </p:spTree>
    <p:extLst>
      <p:ext uri="{BB962C8B-B14F-4D97-AF65-F5344CB8AC3E}">
        <p14:creationId xmlns:p14="http://schemas.microsoft.com/office/powerpoint/2010/main" val="344206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4EADB5-92CE-4B25-BE21-7FC484AE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5237" y="477485"/>
            <a:ext cx="8892471" cy="1240040"/>
          </a:xfrm>
        </p:spPr>
        <p:txBody>
          <a:bodyPr>
            <a:normAutofit fontScale="90000"/>
          </a:bodyPr>
          <a:lstStyle/>
          <a:p>
            <a:r>
              <a:rPr lang="es-AR" dirty="0"/>
              <a:t>Temario II –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035CB29-6D24-4E02-AC9F-07DC0DE93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340" y="1953773"/>
            <a:ext cx="8028303" cy="42551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Implementación de 7 Casos de Uso: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Sistema Web: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200" dirty="0"/>
              <a:t>5 Casos de Uso principales</a:t>
            </a:r>
          </a:p>
          <a:p>
            <a:pPr lvl="1" algn="l"/>
            <a:endParaRPr lang="es-AR" sz="2200" dirty="0"/>
          </a:p>
          <a:p>
            <a:pPr lvl="1" algn="l"/>
            <a:endParaRPr lang="es-AR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400" dirty="0"/>
              <a:t>Aplicación móvil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2300" dirty="0"/>
              <a:t>Filtrado y Visualización de PDF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E3C482-901A-431D-8EBF-659D13983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85" y="5482739"/>
            <a:ext cx="1726720" cy="107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FE4061-0AB6-4263-BAF9-1E3F442EB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79" y="5693306"/>
            <a:ext cx="1726720" cy="6038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93C3DC-EA10-4E41-BDEF-6D23E1C605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99" y="3356101"/>
            <a:ext cx="910043" cy="4368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46EEDC-88A1-4D49-A526-A92135A622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246" y="3244972"/>
            <a:ext cx="1426788" cy="7847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A2D40FB-590B-4A55-B259-6C3ECBBC2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200" y="4145926"/>
            <a:ext cx="1099435" cy="57972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2430BC3-AAE9-4FD6-9B04-9E1C8B7005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849" y="3998873"/>
            <a:ext cx="1250771" cy="646211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6FBCDE22-F651-45B0-99A1-055E6ABDF7ED}"/>
              </a:ext>
            </a:extLst>
          </p:cNvPr>
          <p:cNvGrpSpPr/>
          <p:nvPr/>
        </p:nvGrpSpPr>
        <p:grpSpPr>
          <a:xfrm>
            <a:off x="8382807" y="2494826"/>
            <a:ext cx="3376622" cy="579722"/>
            <a:chOff x="8291959" y="2610964"/>
            <a:chExt cx="3698522" cy="71769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8EF366B3-0A5E-4158-883D-ADDFEF56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070" y="2692060"/>
              <a:ext cx="582411" cy="582411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6FD14F2-15D3-4DD2-9D3C-D16633A6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680" y="2610964"/>
              <a:ext cx="472757" cy="66682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8D896A9-662E-4D9F-A70A-6AAF6F5C5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959" y="2610964"/>
              <a:ext cx="666824" cy="66682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34384560-A72D-4409-8A84-1ED46309C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1230" y="2661832"/>
              <a:ext cx="666824" cy="666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96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188E8D19-FEBE-4870-8D07-22F94C19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363" y="-424361"/>
            <a:ext cx="10018713" cy="1752599"/>
          </a:xfrm>
        </p:spPr>
        <p:txBody>
          <a:bodyPr/>
          <a:lstStyle/>
          <a:p>
            <a:r>
              <a:rPr lang="es-AR" dirty="0"/>
              <a:t>Plan de Iteración I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062606"/>
              </p:ext>
            </p:extLst>
          </p:nvPr>
        </p:nvGraphicFramePr>
        <p:xfrm>
          <a:off x="2008909" y="969817"/>
          <a:ext cx="9795164" cy="5306288"/>
        </p:xfrm>
        <a:graphic>
          <a:graphicData uri="http://schemas.openxmlformats.org/drawingml/2006/table">
            <a:tbl>
              <a:tblPr/>
              <a:tblGrid>
                <a:gridCol w="696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643"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Nombre de la Tarea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Responsable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especificación, diagrama e implementación de CU Generar PDF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Francisco Estrada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diagramas en CU previamente implementados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Francisco Estrada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Gestión y Análisis de Riesgos (incluyendo riesgos a futuro)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Francisco Estrada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Finalización del CU Visualizar Programa  PDF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Francisco Estrada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Plan de Pruebas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Nicolás Sartini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Arquitectura del sistema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Nicolás Sartini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especificación, diagrama e implementación de aplicación móvil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Fabricio González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GUI de aplicación móvil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Fabricio González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Planificación a largo plazo para finalización de proyecto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Fabricio González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Armado de presentación para martes 27/11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Fabricio González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Estimación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Fabricio González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Diagrama de CU (incorporar CU de bibliografía)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Nicolás Sartini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Balance de cursada y opinión personal del equipo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Todo el equipo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Grabar videos de los CU implementados en MP4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Todo el equipo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1643">
                <a:tc>
                  <a:txBody>
                    <a:bodyPr/>
                    <a:lstStyle/>
                    <a:p>
                      <a:pPr marL="226695" indent="-226695" algn="just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de documentación faltante</a:t>
                      </a:r>
                      <a:endParaRPr lang="es-AR" sz="1400" b="1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Nicolás Sartini</a:t>
                      </a:r>
                      <a:endParaRPr lang="es-AR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86EA5-B1AF-4E50-ACCA-40ED8C2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Plan de Iteración II - 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AA3E1-1B8D-4F18-AC83-723296ED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Se han cumplido los objetivos propuestos de manera general</a:t>
            </a:r>
          </a:p>
          <a:p>
            <a:endParaRPr lang="es-AR" dirty="0"/>
          </a:p>
          <a:p>
            <a:r>
              <a:rPr lang="es-AR" dirty="0"/>
              <a:t>Faltantes:</a:t>
            </a:r>
          </a:p>
          <a:p>
            <a:pPr lvl="1"/>
            <a:r>
              <a:rPr lang="es-AR" dirty="0"/>
              <a:t>Revisión exhaustiva de </a:t>
            </a:r>
            <a:r>
              <a:rPr lang="es-AR" dirty="0" err="1"/>
              <a:t>docuementación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0752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FE63-0F55-4EEF-8842-BB6A3638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Estimación – Cálculo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13F95-5617-4D6D-B332-E32197B1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16CU</a:t>
            </a:r>
          </a:p>
          <a:p>
            <a:pPr lvl="1"/>
            <a:r>
              <a:rPr lang="es-AR" dirty="0"/>
              <a:t>UUCW = </a:t>
            </a:r>
            <a:r>
              <a:rPr lang="es-AR" b="1" dirty="0"/>
              <a:t>92</a:t>
            </a:r>
          </a:p>
          <a:p>
            <a:r>
              <a:rPr lang="es-AR" dirty="0"/>
              <a:t>4 Actores</a:t>
            </a:r>
          </a:p>
          <a:p>
            <a:pPr lvl="1"/>
            <a:r>
              <a:rPr lang="es-AR" dirty="0"/>
              <a:t>UAW = </a:t>
            </a:r>
            <a:r>
              <a:rPr lang="es-AR" b="1" dirty="0"/>
              <a:t>12</a:t>
            </a:r>
          </a:p>
          <a:p>
            <a:r>
              <a:rPr lang="es-AR" dirty="0"/>
              <a:t>Factores Técnicos </a:t>
            </a:r>
            <a:r>
              <a:rPr lang="es-AR" dirty="0">
                <a:sym typeface="Wingdings" panose="05000000000000000000" pitchFamily="2" charset="2"/>
              </a:rPr>
              <a:t> </a:t>
            </a:r>
            <a:r>
              <a:rPr lang="es-AR" b="1" dirty="0">
                <a:sym typeface="Wingdings" panose="05000000000000000000" pitchFamily="2" charset="2"/>
              </a:rPr>
              <a:t>0,79</a:t>
            </a:r>
          </a:p>
          <a:p>
            <a:r>
              <a:rPr lang="es-AR" dirty="0">
                <a:sym typeface="Wingdings" panose="05000000000000000000" pitchFamily="2" charset="2"/>
              </a:rPr>
              <a:t>Factores de Entorno  </a:t>
            </a:r>
            <a:r>
              <a:rPr lang="es-AR" b="1" dirty="0">
                <a:sym typeface="Wingdings" panose="05000000000000000000" pitchFamily="2" charset="2"/>
              </a:rPr>
              <a:t>0,93</a:t>
            </a:r>
          </a:p>
          <a:p>
            <a:r>
              <a:rPr lang="es-AR" dirty="0">
                <a:sym typeface="Wingdings" panose="05000000000000000000" pitchFamily="2" charset="2"/>
              </a:rPr>
              <a:t>Puntos de Casos de Uso Ajustados = </a:t>
            </a:r>
            <a:r>
              <a:rPr lang="es-AR" b="1" dirty="0">
                <a:sym typeface="Wingdings" panose="05000000000000000000" pitchFamily="2" charset="2"/>
              </a:rPr>
              <a:t>67,96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52019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FE63-0F55-4EEF-8842-BB6A3638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60717"/>
            <a:ext cx="10018713" cy="1752599"/>
          </a:xfrm>
        </p:spPr>
        <p:txBody>
          <a:bodyPr/>
          <a:lstStyle/>
          <a:p>
            <a:r>
              <a:rPr lang="es-AR" dirty="0"/>
              <a:t>Estimación – Cálculo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013F95-5617-4D6D-B332-E32197B1B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42868"/>
            <a:ext cx="10018713" cy="4329332"/>
          </a:xfrm>
        </p:spPr>
        <p:txBody>
          <a:bodyPr>
            <a:normAutofit/>
          </a:bodyPr>
          <a:lstStyle/>
          <a:p>
            <a:r>
              <a:rPr lang="es-AR" dirty="0"/>
              <a:t>TotalHombresHora = UCP * 20 </a:t>
            </a:r>
          </a:p>
          <a:p>
            <a:pPr lvl="1"/>
            <a:r>
              <a:rPr lang="es-AR" dirty="0"/>
              <a:t> 67,96 * 20 = </a:t>
            </a:r>
            <a:r>
              <a:rPr lang="es-AR" b="1" dirty="0"/>
              <a:t>1359,2</a:t>
            </a:r>
            <a:endParaRPr lang="es-AR" dirty="0"/>
          </a:p>
          <a:p>
            <a:r>
              <a:rPr lang="es-AR" dirty="0"/>
              <a:t>Refinamiento basado en Factores Ambientales:</a:t>
            </a:r>
          </a:p>
          <a:p>
            <a:pPr lvl="1"/>
            <a:r>
              <a:rPr lang="es-AR" dirty="0"/>
              <a:t>Valor ≤ 4  </a:t>
            </a:r>
            <a:r>
              <a:rPr lang="es-AR" dirty="0">
                <a:sym typeface="Wingdings" panose="05000000000000000000" pitchFamily="2" charset="2"/>
              </a:rPr>
              <a:t> 28 Horas-Hombre por UCP</a:t>
            </a:r>
          </a:p>
          <a:p>
            <a:r>
              <a:rPr lang="es-AR" dirty="0"/>
              <a:t>TotalHorasHombreRefindas = </a:t>
            </a:r>
            <a:r>
              <a:rPr lang="es-ES" dirty="0"/>
              <a:t>67,96 * 28 = 1902.9 </a:t>
            </a:r>
            <a:r>
              <a:rPr lang="es-ES" b="1" dirty="0">
                <a:sym typeface="Wingdings" panose="05000000000000000000" pitchFamily="2" charset="2"/>
              </a:rPr>
              <a:t></a:t>
            </a:r>
            <a:r>
              <a:rPr lang="es-ES" b="1" dirty="0"/>
              <a:t> 1903</a:t>
            </a:r>
          </a:p>
          <a:p>
            <a:pPr lvl="1"/>
            <a:r>
              <a:rPr lang="es-AR" dirty="0"/>
              <a:t>Cantidad de horas semanales dedicadas al proyecto por parte del VASPA Team = </a:t>
            </a:r>
            <a:r>
              <a:rPr lang="es-AR" b="1" dirty="0"/>
              <a:t>15 horas.</a:t>
            </a:r>
          </a:p>
          <a:p>
            <a:pPr lvl="1"/>
            <a:r>
              <a:rPr lang="es-AR" dirty="0"/>
              <a:t>1903/15 = </a:t>
            </a:r>
            <a:r>
              <a:rPr lang="es-AR" b="1" dirty="0"/>
              <a:t>126,86 semanas </a:t>
            </a:r>
            <a:r>
              <a:rPr lang="es-AR" dirty="0"/>
              <a:t>le tomaría a una sola persona</a:t>
            </a:r>
          </a:p>
          <a:p>
            <a:pPr lvl="1"/>
            <a:r>
              <a:rPr lang="es-AR" dirty="0"/>
              <a:t>126,86 / 3 = </a:t>
            </a:r>
            <a:r>
              <a:rPr lang="es-AR" b="1" dirty="0"/>
              <a:t>42,28 semanas</a:t>
            </a:r>
            <a:r>
              <a:rPr lang="es-AR" dirty="0"/>
              <a:t> le tomaría al equipo de desarrollo de tres personas.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2372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713EF-2C24-4802-8755-A926FAEF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308295"/>
          </a:xfrm>
        </p:spPr>
        <p:txBody>
          <a:bodyPr/>
          <a:lstStyle/>
          <a:p>
            <a:r>
              <a:rPr lang="es-AR" dirty="0"/>
              <a:t>Planificación a largo plazo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66541"/>
              </p:ext>
            </p:extLst>
          </p:nvPr>
        </p:nvGraphicFramePr>
        <p:xfrm>
          <a:off x="2532184" y="1012874"/>
          <a:ext cx="9659816" cy="5845125"/>
        </p:xfrm>
        <a:graphic>
          <a:graphicData uri="http://schemas.openxmlformats.org/drawingml/2006/table">
            <a:tbl>
              <a:tblPr/>
              <a:tblGrid>
                <a:gridCol w="7177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636"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2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Nombre de la Tarea</a:t>
                      </a:r>
                      <a:endParaRPr lang="es-AR" sz="12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2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Mes</a:t>
                      </a:r>
                      <a:endParaRPr lang="es-AR" sz="12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91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Modelo de Datos. CU: Visualizar Programa y Subir Programa Firmado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Marzo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75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Carrera, Gestionar Plan, Gestionar Asignatura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Abril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50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Revisión final Modelo de Datos con equipo GEF. Correcciones  CU: Ingresar al Sistema.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Mayo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914">
                <a:tc>
                  <a:txBody>
                    <a:bodyPr/>
                    <a:lstStyle/>
                    <a:p>
                      <a:pPr marL="179388" indent="-179388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Profesor y Gestionar Bibliografía.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Junio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91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Gestionar Programa y Generar Programa PDF.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Julio 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914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Enviar Notificación (todas las notificaciones que habrá en el sistema).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Agosto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275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Obtener Asignaturas Pendientes y Ver Información de Asignatura.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Septiembre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275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CU: Seguir Programa y Revisar Programa. Pruebas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Octubre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868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 Subir Plan (con su visualización). Pruebas. Tareas que hayan quedado pendientes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Noviembre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636">
                <a:tc>
                  <a:txBody>
                    <a:bodyPr/>
                    <a:lstStyle/>
                    <a:p>
                      <a:pPr marL="226695" indent="-226695" algn="l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Integración del Sistema, revisiones finales. Creación de manuales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6695" indent="-226695" algn="ctr">
                        <a:lnSpc>
                          <a:spcPts val="12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AR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Diciembre</a:t>
                      </a:r>
                      <a:endParaRPr lang="es-AR" sz="16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9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1664</TotalTime>
  <Words>1272</Words>
  <Application>Microsoft Office PowerPoint</Application>
  <PresentationFormat>Panorámica</PresentationFormat>
  <Paragraphs>210</Paragraphs>
  <Slides>39</Slides>
  <Notes>1</Notes>
  <HiddenSlides>0</HiddenSlides>
  <MMClips>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Corbel</vt:lpstr>
      <vt:lpstr>Times New Roman</vt:lpstr>
      <vt:lpstr>Wingdings</vt:lpstr>
      <vt:lpstr>Parallax</vt:lpstr>
      <vt:lpstr>Sistema VASPA</vt:lpstr>
      <vt:lpstr>Introducción – Sistema VASPA</vt:lpstr>
      <vt:lpstr>Temario I - Documentación</vt:lpstr>
      <vt:lpstr>Temario II – Implementación</vt:lpstr>
      <vt:lpstr>Plan de Iteración I</vt:lpstr>
      <vt:lpstr>Plan de Iteración II - Evaluación</vt:lpstr>
      <vt:lpstr>Estimación – Cálculo I</vt:lpstr>
      <vt:lpstr>Estimación – Cálculo II</vt:lpstr>
      <vt:lpstr>Planificación a largo plazo</vt:lpstr>
      <vt:lpstr>Gestión de Riesgos</vt:lpstr>
      <vt:lpstr>Riesgos a futuro</vt:lpstr>
      <vt:lpstr>Arquitectura del Sistema I</vt:lpstr>
      <vt:lpstr>Arquitectura del Sistema II</vt:lpstr>
      <vt:lpstr>Arquitectura del Sistema III</vt:lpstr>
      <vt:lpstr>Plan de Pruebas I</vt:lpstr>
      <vt:lpstr>Plan de Pruebas II</vt:lpstr>
      <vt:lpstr>Plan de Pruebas III</vt:lpstr>
      <vt:lpstr>Plan de Pruebas IV</vt:lpstr>
      <vt:lpstr>Presentación de PowerPoint</vt:lpstr>
      <vt:lpstr>Presentación de PowerPoint</vt:lpstr>
      <vt:lpstr>Presentación de PowerPoint</vt:lpstr>
      <vt:lpstr>Comparativa funcionamiento actual – futuro</vt:lpstr>
      <vt:lpstr>Comparativa funcionamiento actual - futuro </vt:lpstr>
      <vt:lpstr>Comparativa funcionamiento actual - futuro</vt:lpstr>
      <vt:lpstr>Comparativa funcionamiento actual - futuro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Balance de cursada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VASPA</dc:title>
  <dc:creator>fabricio</dc:creator>
  <cp:lastModifiedBy>pablo</cp:lastModifiedBy>
  <cp:revision>203</cp:revision>
  <dcterms:created xsi:type="dcterms:W3CDTF">2018-08-31T15:28:26Z</dcterms:created>
  <dcterms:modified xsi:type="dcterms:W3CDTF">2018-11-27T18:48:10Z</dcterms:modified>
</cp:coreProperties>
</file>